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 Medium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Roboto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1618ec93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1618ec93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1efcb3848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1efcb3848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1618ec93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1618ec93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1efcb384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1efcb384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1efcb3848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1efcb3848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1efcb3848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1efcb3848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1efcb3848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1efcb3848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1efcb3848_3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1efcb3848_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1efcb3848_3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1efcb3848_3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1efcb3848_3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1efcb3848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1efcb3848_3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1efcb3848_3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1eb9e91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1eb9e91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1efcb3848_3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1efcb3848_3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1618ec93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1618ec93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1efcb3848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1efcb384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1efcb384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1efcb384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1efcb384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1efcb384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1efcb384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1efcb384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1efcb384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1efcb384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1618ec93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1618ec93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1ff5000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1ff5000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1ff5000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1ff5000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История «триколора». Основные трансформации государственной символики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в XV - XXI вв. Символика цвета и знака в культурном (политическом)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контексте времени.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1ff5000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1ff5000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1618ec93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1618ec93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1618ec93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1618ec93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5. Сравнение флага России с флагами других стран.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Перед страной стоит задаче выделится на мировой арене среди других стран. Эта непростая задача усложняется тем, что те или иные символические элементы (цвета, формы) уже используются в флагах других стран.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Поэтому мы сравним российский «триколор» с похожими флагами других стран, и поймём, чем он выделяется среди них и какие особенности культуры России передаёт.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1ce49ea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1ce49ea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1ce49ea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1ce49ea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1ce49ea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1ce49ea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1ce49ea1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1ce49ea1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1618ec93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91618ec93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1618ec9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1618ec9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Для каждой страны флаг - это символ идентичности и суверенитета. Как для государства в целом, так и для его граждан. </a:t>
            </a:r>
            <a:br>
              <a:rPr lang="en" sz="2200"/>
            </a:br>
            <a:r>
              <a:rPr lang="en" sz="2200"/>
              <a:t>Отличает страну от других на мировой арене. </a:t>
            </a:r>
            <a:br>
              <a:rPr lang="en" sz="2200"/>
            </a:br>
            <a:r>
              <a:rPr lang="en" sz="2200"/>
              <a:t>Флаг отражает ценности страны и ее культурную принадлежность. </a:t>
            </a:r>
            <a:br>
              <a:rPr lang="en" sz="2200"/>
            </a:br>
            <a:r>
              <a:rPr lang="en" sz="2200"/>
              <a:t>Например, серп и молот - коммунистические идеалы. </a:t>
            </a:r>
            <a:endParaRPr sz="2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1618ec93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1618ec93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2. Проблематика. Почему возникла необходимость?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Наша группа задала себе вопрос: какова связь исторического времени и государствственных символов, которые им присущи?. Как мы знаем, флаги страны неоднократно менялись на протяжении истории. Очевидно, что для этого были определённые причины. Мы пытаемся понять, каковы были эти причины и почему они играли настолько важную роль, что из-за них менялась самоидентификация страны. 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Предметом изучения мы выбрали именно флаг страны, потому что именно он является основным инструментом самоидентификации страны как для ее населения, так и на мировой арене.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Например, если при смене правительства первым делом меняют флаг (так было в 1917 году).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А если страну изолируют на мировой арене, то её спортсмены теряют возможность выступать под флагом своей страны.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Основной акцент делается на цветах и символах, представляющих Россию, и их изменение в контексте политических и культурных изменений. Мы уделим особое внимание всем известному «триколору».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У нашей страны богатая история, насыщенная сменой политических режимов, правителей, культурой.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Изучение истории этих символов помогает сформировать связь между современными гражданами и историческими событиями.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Помогает понять восприятие истории России и те ценности, которые были в обществе.  Наша цель - систематизировать сведения о флагах России.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1618ec93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1618ec93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3. Почему проблема актуальна и приоритетна?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Сейчас российским спортсменами запрещено выступать под флагом своей страны на международных соревнованиях.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В связи с этим особенно актуально отследить, какие смыслы заложены в государственную символику, что она не принимается другими.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Наш проект позволяет под новым углом посмотреть на историю страны. Флаги визуально воспринимаются лучше сухих дат. А в настоящее время эта ситуация ещё более усугубилась: становится все больше визуальной информации, а читают люди меньше.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Поэтому понимание символики позволит всем тем, кто изучает историю, лучше запомнить периоды развития России, культурные и политические изменения. И для этого не нужно читать длинные тексты и зубрить даты наизусть, а ведь именно это и останавливает многих.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Очень важно знать историю своей страны, чтобы понять ее настоящее и создаёт ее будущее. Наш проект поможет достичь этой цели.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1618ec93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1618ec93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4. Ключевые этапы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Мы разделились историю России на 4 периода. Самых значимых.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Хотим рассказать про символическую часть, которая присуща каждому из них, и почему была выбрана именно она.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Дополнительно мы рассмотрим флаги других стран и поймем, как именно символика отражает историческое развитие и ценности этих наций.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1eb9e91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1eb9e91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618ec93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618ec93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192500" y="-41925"/>
            <a:ext cx="6759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/>
              <a:t>Проект Выполняли:</a:t>
            </a:r>
            <a:endParaRPr sz="4220"/>
          </a:p>
        </p:txBody>
      </p:sp>
      <p:sp>
        <p:nvSpPr>
          <p:cNvPr id="55" name="Google Shape;55;p13"/>
          <p:cNvSpPr txBox="1"/>
          <p:nvPr/>
        </p:nvSpPr>
        <p:spPr>
          <a:xfrm>
            <a:off x="2394600" y="1666275"/>
            <a:ext cx="43548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Адаев Ислам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Балдина Анастасия</a:t>
            </a:r>
            <a:br>
              <a:rPr lang="en" sz="2700">
                <a:solidFill>
                  <a:schemeClr val="dk1"/>
                </a:solidFill>
              </a:rPr>
            </a:br>
            <a:r>
              <a:rPr lang="en" sz="2700">
                <a:solidFill>
                  <a:schemeClr val="dk1"/>
                </a:solidFill>
              </a:rPr>
              <a:t>Васюков Александр</a:t>
            </a:r>
            <a:br>
              <a:rPr lang="en" sz="2700">
                <a:solidFill>
                  <a:schemeClr val="dk1"/>
                </a:solidFill>
              </a:rPr>
            </a:br>
            <a:r>
              <a:rPr lang="en" sz="2700">
                <a:solidFill>
                  <a:schemeClr val="dk1"/>
                </a:solidFill>
              </a:rPr>
              <a:t>Владимиров Алексей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Воякин Кирилл</a:t>
            </a:r>
            <a:br>
              <a:rPr lang="en" sz="2700">
                <a:solidFill>
                  <a:schemeClr val="dk1"/>
                </a:solidFill>
              </a:rPr>
            </a:br>
            <a:r>
              <a:rPr lang="en" sz="2700">
                <a:solidFill>
                  <a:schemeClr val="dk1"/>
                </a:solidFill>
              </a:rPr>
              <a:t>Лившиц Леонид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Фролов Иван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84150" cy="28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0" y="2923975"/>
            <a:ext cx="43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B1E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Гербовое знамя Петра первого</a:t>
            </a:r>
            <a:endParaRPr b="1" sz="120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225" y="1381550"/>
            <a:ext cx="4878784" cy="37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351950" y="1163550"/>
            <a:ext cx="6440100" cy="28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/>
              <a:t>Флаги и геральдика в Российской империи (середина XVII - XIX веков)</a:t>
            </a:r>
            <a:endParaRPr sz="42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Михаил Фёдорович Романов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Особенности: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3 короны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Ездец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1625 - 1645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400" y="1285999"/>
            <a:ext cx="5367898" cy="291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Алексей Михайлович Романов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Особенности: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Скипетр и держава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1667 - 1676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526" y="445025"/>
            <a:ext cx="3722498" cy="4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Петр 1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Особенности: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Чёрный орел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Короны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Георгий Победоносец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Цепь ордена Андрея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Первозанного.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1710 -1725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445029"/>
            <a:ext cx="4273356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Елизавета Петровна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Особенности: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Иная форма хвоста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“За Веру И Верность”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1742 - 1762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555" y="677680"/>
            <a:ext cx="4627750" cy="44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Павел 1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Особенности: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Мальтийский крест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Голубая лента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Еще одна корона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1800 - 1801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451" y="376788"/>
            <a:ext cx="3896850" cy="43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Николай 1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Особенности: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Пропал Мальтийский крест,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лента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Появились земельные гербы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1834 - 1855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386" y="1017725"/>
            <a:ext cx="4039915" cy="38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Большой Герб Александра 2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Особенности: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9 гербов Великих княжеств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6 соединенных гербов княжеств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Шлем Александра Невского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Только для особых случаев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1857 - 1881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101" y="354025"/>
            <a:ext cx="4267899" cy="44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Малый герб Александра 2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Особенности: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Можно использовать без гербов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княжеств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Использовался на Малой печати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1857 - 1881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328" y="445025"/>
            <a:ext cx="3703971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163600" y="1645200"/>
            <a:ext cx="48168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/>
              <a:t>Введение</a:t>
            </a:r>
            <a:endParaRPr sz="42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Флаг Российской империи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Особенности:</a:t>
            </a:r>
            <a:endParaRPr/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Черный - мощь России и ее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величие</a:t>
            </a:r>
            <a:endParaRPr/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Золотой - Православие,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духовная чистота</a:t>
            </a:r>
            <a:endParaRPr/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Белый - благородство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и жертвенность</a:t>
            </a:r>
            <a:endParaRPr/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1858 - 1883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575" y="1542550"/>
            <a:ext cx="4748251" cy="31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1473600" y="1272150"/>
            <a:ext cx="6196800" cy="25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/>
              <a:t>СССР и временное правительство</a:t>
            </a:r>
            <a:endParaRPr sz="42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Временное правительство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34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Временное правительство России использовало бело-сине-красный флаг Российской империи.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201" y="1203050"/>
            <a:ext cx="51220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Флаг СССР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205750" y="1152475"/>
            <a:ext cx="327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Красное полотно с золотыми серпом и молотом и пятиконечной звездой с золотой каймой </a:t>
            </a:r>
            <a:r>
              <a:rPr lang="en"/>
              <a:t>над ними</a:t>
            </a:r>
            <a:r>
              <a:rPr lang="en"/>
              <a:t>.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400" y="1406275"/>
            <a:ext cx="5554399" cy="27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Изменения флага РСФСР</a:t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184725" cy="18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125" y="2887247"/>
            <a:ext cx="3333750" cy="190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575" y="1017725"/>
            <a:ext cx="3184725" cy="181984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>
            <a:off x="6867625" y="2887250"/>
            <a:ext cx="14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1947 - 1991 гг.</a:t>
            </a:r>
            <a:endParaRPr/>
          </a:p>
        </p:txBody>
      </p:sp>
      <p:sp>
        <p:nvSpPr>
          <p:cNvPr id="220" name="Google Shape;220;p36"/>
          <p:cNvSpPr txBox="1"/>
          <p:nvPr/>
        </p:nvSpPr>
        <p:spPr>
          <a:xfrm>
            <a:off x="860375" y="2887250"/>
            <a:ext cx="14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1922 - 1937 гг.</a:t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3912150" y="4743300"/>
            <a:ext cx="13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1937-1947 гг.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Флаги советских республик до 1947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152475"/>
            <a:ext cx="369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Ф</a:t>
            </a:r>
            <a:r>
              <a:rPr lang="en"/>
              <a:t>лаги союзных республик выполнялись в виде красных полотнищ и различались по написанию названий ССР в левом верхнем углу, рядом с которыми были серп, молот и звезда.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499" y="1017725"/>
            <a:ext cx="4329800" cy="407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Флаги бывших советских республик после 1947 г.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4150"/>
            <a:ext cx="4435942" cy="3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925" y="1194375"/>
            <a:ext cx="4214425" cy="32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2163600" y="1645200"/>
            <a:ext cx="48168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220"/>
              <a:t>Новейшее время(1991+)</a:t>
            </a:r>
            <a:endParaRPr sz="422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“Бело-лазарево-алый флаг”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69500" y="3941025"/>
            <a:ext cx="8321400" cy="3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Первоначальный вариант флага, предложенный в марте 1990 года.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4825"/>
            <a:ext cx="3818227" cy="190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/>
          <p:nvPr/>
        </p:nvSpPr>
        <p:spPr>
          <a:xfrm>
            <a:off x="310375" y="1507575"/>
            <a:ext cx="3818100" cy="190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Привычный триколор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3376900"/>
            <a:ext cx="4388400" cy="15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000"/>
              <a:t>Государственный флаг Российской Федерации</a:t>
            </a:r>
            <a:endParaRPr sz="8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000"/>
              <a:t>(с 11 декабря 1993 г.)</a:t>
            </a:r>
            <a:endParaRPr sz="8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215251" cy="2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/>
          <p:nvPr/>
        </p:nvSpPr>
        <p:spPr>
          <a:xfrm>
            <a:off x="325175" y="1160250"/>
            <a:ext cx="3207300" cy="213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 txBox="1"/>
          <p:nvPr/>
        </p:nvSpPr>
        <p:spPr>
          <a:xfrm>
            <a:off x="4507950" y="4168000"/>
            <a:ext cx="42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Августовский путч (19 - 21 августа 1991 года)</a:t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063" y="1160250"/>
            <a:ext cx="3418987" cy="22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295350" y="332000"/>
            <a:ext cx="8553300" cy="9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История «триколора»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1424225"/>
            <a:ext cx="85206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Основные трансформации государственной символики в XV - XXI вв.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Символика цвета и знака в культурном (политическом) контексте времени.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783105" y="4599300"/>
            <a:ext cx="42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800" y="2760650"/>
            <a:ext cx="2856400" cy="190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Вид на мост через бухту, справа демонстрация с государственным флагом РФ.</a:t>
            </a:r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25776" cy="39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626" y="647525"/>
            <a:ext cx="4761024" cy="322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1021800" y="755650"/>
            <a:ext cx="7100400" cy="25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Сравнение государственной символики России и других стран. </a:t>
            </a:r>
            <a:endParaRPr sz="422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571"/>
              <a:buFont typeface="Arial"/>
              <a:buNone/>
            </a:pPr>
            <a:r>
              <a:rPr b="1" lang="en" sz="1944">
                <a:latin typeface="Arial"/>
                <a:ea typeface="Arial"/>
                <a:cs typeface="Arial"/>
                <a:sym typeface="Arial"/>
              </a:rPr>
              <a:t>Сравнение государственной символики России, Турции, США и Германии</a:t>
            </a:r>
            <a:endParaRPr b="1" sz="194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4"/>
          <p:cNvSpPr txBox="1"/>
          <p:nvPr/>
        </p:nvSpPr>
        <p:spPr>
          <a:xfrm>
            <a:off x="405775" y="366250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77" name="Google Shape;277;p44"/>
          <p:cNvSpPr txBox="1"/>
          <p:nvPr/>
        </p:nvSpPr>
        <p:spPr>
          <a:xfrm>
            <a:off x="3396225" y="366250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78" name="Google Shape;278;p44"/>
          <p:cNvSpPr txBox="1"/>
          <p:nvPr/>
        </p:nvSpPr>
        <p:spPr>
          <a:xfrm>
            <a:off x="6288350" y="366250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50" y="961350"/>
            <a:ext cx="2892774" cy="1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50" y="3041675"/>
            <a:ext cx="2951645" cy="19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175" y="961345"/>
            <a:ext cx="3273124" cy="171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6175" y="3041675"/>
            <a:ext cx="3273124" cy="196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75" y="961350"/>
            <a:ext cx="3789876" cy="23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162" y="397050"/>
            <a:ext cx="2704675" cy="31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/>
        </p:nvSpPr>
        <p:spPr>
          <a:xfrm>
            <a:off x="444300" y="3597025"/>
            <a:ext cx="37167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Флаг Российской Федерации</a:t>
            </a:r>
            <a:endParaRPr sz="2000"/>
          </a:p>
        </p:txBody>
      </p:sp>
      <p:sp>
        <p:nvSpPr>
          <p:cNvPr id="290" name="Google Shape;290;p45"/>
          <p:cNvSpPr txBox="1"/>
          <p:nvPr/>
        </p:nvSpPr>
        <p:spPr>
          <a:xfrm>
            <a:off x="5171150" y="3720925"/>
            <a:ext cx="357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Герб </a:t>
            </a:r>
            <a:r>
              <a:rPr lang="en" sz="2000">
                <a:solidFill>
                  <a:schemeClr val="dk1"/>
                </a:solidFill>
              </a:rPr>
              <a:t>Российской Федерации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850" y="414738"/>
            <a:ext cx="2276475" cy="29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925" y="899447"/>
            <a:ext cx="3701075" cy="246287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1791950" y="3486150"/>
            <a:ext cx="167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Флаг Турции</a:t>
            </a:r>
            <a:endParaRPr sz="2000"/>
          </a:p>
        </p:txBody>
      </p:sp>
      <p:sp>
        <p:nvSpPr>
          <p:cNvPr id="298" name="Google Shape;298;p46"/>
          <p:cNvSpPr txBox="1"/>
          <p:nvPr/>
        </p:nvSpPr>
        <p:spPr>
          <a:xfrm>
            <a:off x="6100688" y="3562350"/>
            <a:ext cx="215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ЭмблемаТурции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50" y="1120700"/>
            <a:ext cx="4050673" cy="21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7"/>
          <p:cNvSpPr txBox="1"/>
          <p:nvPr/>
        </p:nvSpPr>
        <p:spPr>
          <a:xfrm>
            <a:off x="1864350" y="3409950"/>
            <a:ext cx="15075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Флаг США</a:t>
            </a:r>
            <a:endParaRPr sz="2000"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300" y="703713"/>
            <a:ext cx="254317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6010250" y="3409950"/>
            <a:ext cx="1571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Герб США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00" y="959412"/>
            <a:ext cx="3722900" cy="223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000" y="476250"/>
            <a:ext cx="2250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443513" y="3267075"/>
            <a:ext cx="1981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Флаг Германии</a:t>
            </a:r>
            <a:endParaRPr sz="2000"/>
          </a:p>
        </p:txBody>
      </p:sp>
      <p:sp>
        <p:nvSpPr>
          <p:cNvPr id="314" name="Google Shape;314;p48"/>
          <p:cNvSpPr txBox="1"/>
          <p:nvPr/>
        </p:nvSpPr>
        <p:spPr>
          <a:xfrm>
            <a:off x="6042338" y="3371850"/>
            <a:ext cx="2173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Герб Германии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2163600" y="1645200"/>
            <a:ext cx="48168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/>
              <a:t>Заключение</a:t>
            </a:r>
            <a:endParaRPr sz="42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Что такое флаг для страны?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150" y="362550"/>
            <a:ext cx="2612850" cy="26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2074750"/>
            <a:ext cx="5236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Э</a:t>
            </a:r>
            <a:r>
              <a:rPr lang="en" sz="2900">
                <a:solidFill>
                  <a:schemeClr val="dk1"/>
                </a:solidFill>
              </a:rPr>
              <a:t>то символ идентичности и суверенитета</a:t>
            </a:r>
            <a:endParaRPr sz="2100"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3236750"/>
            <a:ext cx="619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Флаг отражает ценности страны и ее культурную принадлежность. 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Проблематика. Почему возникла необходимость?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311700" y="1203863"/>
            <a:ext cx="833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Наша группа задала себе вопрос:</a:t>
            </a:r>
            <a:r>
              <a:rPr lang="en" sz="2300">
                <a:solidFill>
                  <a:schemeClr val="dk1"/>
                </a:solidFill>
              </a:rPr>
              <a:t> </a:t>
            </a:r>
            <a:endParaRPr sz="1800"/>
          </a:p>
        </p:txBody>
      </p:sp>
      <p:sp>
        <p:nvSpPr>
          <p:cNvPr id="83" name="Google Shape;83;p17"/>
          <p:cNvSpPr txBox="1"/>
          <p:nvPr/>
        </p:nvSpPr>
        <p:spPr>
          <a:xfrm>
            <a:off x="518850" y="2125350"/>
            <a:ext cx="8106300" cy="89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К</a:t>
            </a:r>
            <a:r>
              <a:rPr lang="en" sz="2300">
                <a:solidFill>
                  <a:schemeClr val="dk1"/>
                </a:solidFill>
              </a:rPr>
              <a:t>акова связь исторического времени и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Государственных</a:t>
            </a:r>
            <a:r>
              <a:rPr lang="en" sz="2300">
                <a:solidFill>
                  <a:schemeClr val="dk1"/>
                </a:solidFill>
              </a:rPr>
              <a:t> символов, которые им присущи?</a:t>
            </a:r>
            <a:endParaRPr sz="1800"/>
          </a:p>
        </p:txBody>
      </p:sp>
      <p:sp>
        <p:nvSpPr>
          <p:cNvPr id="84" name="Google Shape;84;p17"/>
          <p:cNvSpPr txBox="1"/>
          <p:nvPr/>
        </p:nvSpPr>
        <p:spPr>
          <a:xfrm>
            <a:off x="518850" y="3400825"/>
            <a:ext cx="7095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Изучение истории этих символов помогает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сформировать связь</a:t>
            </a:r>
            <a:r>
              <a:rPr lang="en" sz="2300">
                <a:solidFill>
                  <a:schemeClr val="dk1"/>
                </a:solidFill>
              </a:rPr>
              <a:t> между </a:t>
            </a:r>
            <a:r>
              <a:rPr lang="en" sz="2300">
                <a:solidFill>
                  <a:schemeClr val="dk1"/>
                </a:solidFill>
              </a:rPr>
              <a:t>современными гражданами</a:t>
            </a:r>
            <a:r>
              <a:rPr lang="en" sz="2300">
                <a:solidFill>
                  <a:schemeClr val="dk1"/>
                </a:solidFill>
              </a:rPr>
              <a:t> и </a:t>
            </a:r>
            <a:r>
              <a:rPr lang="en" sz="2300">
                <a:solidFill>
                  <a:schemeClr val="dk1"/>
                </a:solidFill>
              </a:rPr>
              <a:t>историческими событиями.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Почему проблема актуальна и приоритетна?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311700" y="2048550"/>
            <a:ext cx="523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50% </a:t>
            </a:r>
            <a:r>
              <a:rPr lang="en" sz="2400">
                <a:solidFill>
                  <a:schemeClr val="dk1"/>
                </a:solidFill>
              </a:rPr>
              <a:t>опрошенных поменяли бы флаг</a:t>
            </a:r>
            <a:endParaRPr sz="1600"/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2976825"/>
            <a:ext cx="619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7%</a:t>
            </a:r>
            <a:r>
              <a:rPr lang="en" sz="2400">
                <a:solidFill>
                  <a:schemeClr val="dk1"/>
                </a:solidFill>
              </a:rPr>
              <a:t> опрошенных знают символику текущего флага России</a:t>
            </a:r>
            <a:endParaRPr sz="1600"/>
          </a:p>
        </p:txBody>
      </p:sp>
      <p:sp>
        <p:nvSpPr>
          <p:cNvPr id="92" name="Google Shape;92;p18"/>
          <p:cNvSpPr txBox="1"/>
          <p:nvPr/>
        </p:nvSpPr>
        <p:spPr>
          <a:xfrm>
            <a:off x="374100" y="1317800"/>
            <a:ext cx="51120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*Результаты проведенного опроса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Ключевые этапы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413350" y="1572625"/>
            <a:ext cx="7756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XII - </a:t>
            </a:r>
            <a:r>
              <a:rPr lang="en" sz="2800"/>
              <a:t>XVI века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Национальные флаги (конец XVIII - XIX веков)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СССР и временное правительство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Новейшее время(1991+)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169500" y="296000"/>
            <a:ext cx="8805000" cy="31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latin typeface="Arial"/>
                <a:ea typeface="Arial"/>
                <a:cs typeface="Arial"/>
                <a:sym typeface="Arial"/>
              </a:rPr>
              <a:t>История и символика стягов: от религиозных символов к национальным флагам</a:t>
            </a:r>
            <a:endParaRPr b="1"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2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324" y="1863575"/>
            <a:ext cx="2131747" cy="31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17600"/>
            <a:ext cx="57816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 rot="7464035">
            <a:off x="4461249" y="752303"/>
            <a:ext cx="221426" cy="400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5625"/>
            <a:ext cx="3696950" cy="19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52400" y="2785850"/>
            <a:ext cx="36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2"/>
                </a:solidFill>
                <a:highlight>
                  <a:srgbClr val="F8F9FA"/>
                </a:highlight>
              </a:rPr>
              <a:t>Знамя Всемилостивого Спаса, 1552 год</a:t>
            </a:r>
            <a:endParaRPr b="1" sz="12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250" y="818725"/>
            <a:ext cx="3696949" cy="18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4344250" y="2760275"/>
            <a:ext cx="36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2"/>
                </a:solidFill>
                <a:highlight>
                  <a:srgbClr val="F8F9FA"/>
                </a:highlight>
              </a:rPr>
              <a:t>Великий стяг Ивана Грозного, 1560 год</a:t>
            </a:r>
            <a:endParaRPr b="1" sz="1200"/>
          </a:p>
        </p:txBody>
      </p:sp>
      <p:sp>
        <p:nvSpPr>
          <p:cNvPr id="115" name="Google Shape;115;p21"/>
          <p:cNvSpPr txBox="1"/>
          <p:nvPr/>
        </p:nvSpPr>
        <p:spPr>
          <a:xfrm>
            <a:off x="97025" y="3767400"/>
            <a:ext cx="75765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 sz="1800">
                <a:solidFill>
                  <a:schemeClr val="dk1"/>
                </a:solidFill>
              </a:rPr>
              <a:t>Что такое стяг?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 sz="1800">
                <a:solidFill>
                  <a:schemeClr val="dk1"/>
                </a:solidFill>
              </a:rPr>
              <a:t>Почему именно трапецевидная форма?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 sz="1800">
                <a:solidFill>
                  <a:schemeClr val="dk1"/>
                </a:solidFill>
              </a:rPr>
              <a:t>Почему стяги, а не флаг?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 sz="1800">
                <a:solidFill>
                  <a:schemeClr val="dk1"/>
                </a:solidFill>
              </a:rPr>
              <a:t>Какие были?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289550" y="0"/>
            <a:ext cx="67527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Стяги в Древней Руси </a:t>
            </a:r>
            <a:endParaRPr sz="4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